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7" r:id="rId2"/>
    <p:sldId id="340" r:id="rId3"/>
    <p:sldId id="339" r:id="rId4"/>
    <p:sldId id="376" r:id="rId5"/>
    <p:sldId id="386" r:id="rId6"/>
    <p:sldId id="381" r:id="rId7"/>
    <p:sldId id="380" r:id="rId8"/>
    <p:sldId id="397" r:id="rId9"/>
    <p:sldId id="398" r:id="rId10"/>
    <p:sldId id="399" r:id="rId11"/>
    <p:sldId id="400" r:id="rId12"/>
    <p:sldId id="387" r:id="rId13"/>
    <p:sldId id="401" r:id="rId14"/>
    <p:sldId id="402" r:id="rId15"/>
    <p:sldId id="403" r:id="rId16"/>
    <p:sldId id="404" r:id="rId17"/>
    <p:sldId id="405" r:id="rId18"/>
    <p:sldId id="406" r:id="rId19"/>
    <p:sldId id="388" r:id="rId20"/>
    <p:sldId id="389" r:id="rId21"/>
    <p:sldId id="407" r:id="rId22"/>
    <p:sldId id="409" r:id="rId23"/>
    <p:sldId id="410" r:id="rId24"/>
    <p:sldId id="411" r:id="rId25"/>
    <p:sldId id="412" r:id="rId26"/>
    <p:sldId id="317" r:id="rId27"/>
    <p:sldId id="318" r:id="rId28"/>
    <p:sldId id="413" r:id="rId29"/>
    <p:sldId id="414" r:id="rId30"/>
    <p:sldId id="390" r:id="rId31"/>
    <p:sldId id="415" r:id="rId32"/>
    <p:sldId id="391" r:id="rId33"/>
    <p:sldId id="377" r:id="rId34"/>
    <p:sldId id="417" r:id="rId35"/>
    <p:sldId id="416" r:id="rId36"/>
    <p:sldId id="418" r:id="rId37"/>
    <p:sldId id="311" r:id="rId38"/>
    <p:sldId id="392" r:id="rId39"/>
    <p:sldId id="393" r:id="rId40"/>
    <p:sldId id="394" r:id="rId41"/>
    <p:sldId id="395" r:id="rId42"/>
    <p:sldId id="396" r:id="rId43"/>
    <p:sldId id="341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B2"/>
    <a:srgbClr val="9ECFF2"/>
    <a:srgbClr val="5C6D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2"/>
    <p:restoredTop sz="91743"/>
  </p:normalViewPr>
  <p:slideViewPr>
    <p:cSldViewPr snapToGrid="0" snapToObjects="1">
      <p:cViewPr varScale="1">
        <p:scale>
          <a:sx n="76" d="100"/>
          <a:sy n="76" d="100"/>
        </p:scale>
        <p:origin x="8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E72E2-1EE6-7E48-A763-FB85EC2175A9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204B3-3D33-C74A-BC1E-527240382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45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6583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5944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52552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5000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7676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2262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7810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61779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5016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4411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3730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76754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50131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01547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196845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37054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54140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673084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264816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86308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89043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5668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26251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226925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907027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085057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54205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913962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916182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28321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55814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863244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6325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38579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37481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55593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72871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5708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462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7446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6953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1583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5EF811-3070-4544-97A1-DAEE5E7B8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F6F47A9-40C0-944D-AD1D-F9E821C5ED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AD8262-B7B5-9542-AD62-FBB72E030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DC836A0-8939-004F-B4E9-2131B6A97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701ABF2-CC67-4745-8204-7DC98B98E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97E020-FF0F-824F-804D-80507153F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CE9511A-6473-E243-9DD8-AB403B61B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247968D-E95A-D441-A578-22CDE09DA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BCA88C-0A4A-F54A-8817-403C1FC18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8F8DFD-BD48-2A46-A50F-0ADF470DC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78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8F90DB6-5B15-FC4E-AA4E-9D997C16C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C1068F9-10C5-704F-9B4F-7C93A62F5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7EF81F5-F9C4-974E-8993-2BFDFBC0F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A15A97-86BA-3F4A-8B35-5D3CCFB5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D35D06-81F1-314B-A517-6719E35C6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25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00D0C5-5BC8-6D4E-A255-3E4597670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2EDC67-9032-8D48-8C2D-F43B385DA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DA98ED-F729-894A-9D51-4E56A8E9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14DE0D-B6BF-9542-95A4-11F340FD3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DB0BA88-8D81-8541-B8ED-4932E1EB7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29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A12C29-C808-9146-8916-DBDCEBE2E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0658D65-CFBD-7F48-B49B-770BCA4B8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FE7AA1-6F80-A94C-BCB2-6009DB1BE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285E78A-87C2-B14A-B34D-C973CD284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4E3043-311E-1F44-8F25-7C141B77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73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938132-DA71-2747-85FD-2C511D807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10E8EFD-366D-5C45-987E-1944077D27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75C604A-1699-FE41-A14D-01B27E091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B98DF79-79D6-9E4A-B22C-CDBBD809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99EDE4F-57D4-BB45-8234-01F10131D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64BBACE-08E3-044D-A62A-A505968F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71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6FBD47-0BB2-4046-B13A-721DFD5F0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CC85B13-010D-9747-B9E5-9987FB3E0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AAA6E70-0B17-0540-85F0-81247B588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9DC1E5A-0E0C-5349-AEFB-32166626AA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2510F2A-840B-F343-823B-95309FDC2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9179FFC-5471-2A43-923A-E792D21F2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BF1C938-ADCD-1E47-BAD4-9E64FB56F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ECE7D88-AC04-E341-8E66-C527A3755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36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266058-2FB4-F046-A349-B73CBB44C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B26BBDC-721D-5346-AC30-DB0D52B02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70AEE23-21B5-4647-9D57-1C4C9A43B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218ED9F-F994-9C42-96B5-792FFBE9A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7233C89-BFD3-884A-A0B1-D079BDF7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167C6DF-7C86-6C4C-83AA-11DD8228B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F4D139E-C55C-8F41-8803-EA0B08351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079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DB3620-7302-DD4A-A3F9-9D0E1BC8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6B0583F-2529-2843-B296-714024785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1AEB27B-80DA-A840-80C6-1C0E16CE3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C299A-34AE-A04F-AA09-02FE32283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712EC41-4709-B545-BD74-7A6ABB7B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D946A18-72CA-1144-B610-0E63F3671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55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FB7C9D-169C-414B-993C-1F469DCBC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DFC0953-50AC-1B48-9256-54CFDE321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7CF4AFF-56C4-0B4D-8EAC-9C9522F52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BBBD85A-63FA-AE4A-B60E-92E5999D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14BE9F7-BCBC-844F-9C52-A542FEF18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5BCBECF-606A-1347-8264-13325957A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8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DD7958B-732E-2C48-89DE-753EE8D97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EC8B889-DD61-6F42-A248-B40B47AAF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BFDEEEA-F27B-7E43-92CC-CCBFF4D4C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A69E-8408-3B43-99AD-F135A268BFA5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7C9FD2-0A4B-E644-BB6E-71EA7C2EBE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F1C2FBC-96DC-0942-BBB0-C2E8723B7B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C86A0-D51D-5C44-89C7-7D4F4E1AD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xXZndAe1lw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korea77.tistory.com/entry/%EC%82%AC%ED%83%95%EC%82%AC%ED%83%95%EC%9D%98-%EC%A2%85%EB%A5%98%EC%82%AC%ED%83%95%EC%9D%98-%ED%9A%A8%EB%8A%A5%ED%99%94%EC%9D%B4%ED%8A%B8%EB%8D%B0%EC%9D%B4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weekly.chosun.com/client/news/viw.asp?ctcd=C09&amp;nNewsNumb=002487100022" TargetMode="External"/><Relationship Id="rId12" Type="http://schemas.openxmlformats.org/officeDocument/2006/relationships/hyperlink" Target="https://www.10000recipe.com/recipe/6875776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ndherb.com/product/%EC%B2%98%EB%B0%A9%EC%A0%84-%ED%95%9C%EC%95%BD-2/" TargetMode="External"/><Relationship Id="rId11" Type="http://schemas.openxmlformats.org/officeDocument/2006/relationships/hyperlink" Target="https://www.kimchimuseum.com/amp/kimchi-lab/kimchi-materials/sorting/5965" TargetMode="External"/><Relationship Id="rId5" Type="http://schemas.openxmlformats.org/officeDocument/2006/relationships/hyperlink" Target="http://www.wellplus.co.kr/catalog/brochure/lemon" TargetMode="External"/><Relationship Id="rId10" Type="http://schemas.openxmlformats.org/officeDocument/2006/relationships/hyperlink" Target="http://kormedi.com/1284950/%EB%85%BC%EB%9E%80-%EB%A7%8E%EC%9D%80-%EC%BB%A4%ED%94%BC-%EC%96%B4%EB%96%BB%EA%B2%8C-%EB%A7%88%EC%8B%A4%EA%B9%8C-%EC%9D%98%EC%99%B8%EC%9D%98-%ED%9A%A8%EB%8A%A5%EB%93%A4/" TargetMode="External"/><Relationship Id="rId4" Type="http://schemas.openxmlformats.org/officeDocument/2006/relationships/hyperlink" Target="https://homemade-cooking.info/410" TargetMode="External"/><Relationship Id="rId9" Type="http://schemas.openxmlformats.org/officeDocument/2006/relationships/hyperlink" Target="https://ko.wikipedia.org/wiki/%EC%B4%88%EC%BD%9C%EB%A6%B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lYUd9eJFrbY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4800" b="1" dirty="0">
                <a:solidFill>
                  <a:srgbClr val="2C55C0"/>
                </a:solidFill>
                <a:latin typeface="+mn-ea"/>
              </a:rPr>
              <a:t>2</a:t>
            </a:r>
            <a:r>
              <a:rPr lang="en-US" sz="4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ko-KR" altLang="en-US" sz="4800" b="1" dirty="0">
                <a:solidFill>
                  <a:srgbClr val="2C55C0"/>
                </a:solidFill>
                <a:latin typeface="+mn-ea"/>
              </a:rPr>
              <a:t>떡볶이가 맵지 않네요</a:t>
            </a:r>
            <a:endParaRPr lang="en-US" sz="48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61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501686"/>
            <a:ext cx="12191998" cy="480346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EA5ED7-5101-9446-A73A-20D7AEBF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726FD6E-EAF4-3940-911D-A28784C09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5B5F2C4-0D8B-2B44-B6C5-A405CC4E689A}"/>
              </a:ext>
            </a:extLst>
          </p:cNvPr>
          <p:cNvSpPr/>
          <p:nvPr/>
        </p:nvSpPr>
        <p:spPr>
          <a:xfrm>
            <a:off x="1328738" y="1171576"/>
            <a:ext cx="9358311" cy="4727082"/>
          </a:xfrm>
          <a:prstGeom prst="rect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/>
                </a:solidFill>
                <a:latin typeface="+mn-ea"/>
              </a:rPr>
              <a:t>쓰다</a:t>
            </a:r>
            <a:endParaRPr lang="en-US" altLang="ko-KR" sz="115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sz="11500" b="1" dirty="0">
                <a:solidFill>
                  <a:schemeClr val="tx1"/>
                </a:solidFill>
                <a:latin typeface="+mn-ea"/>
              </a:rPr>
              <a:t>t</a:t>
            </a:r>
            <a:r>
              <a:rPr lang="en-US" sz="11500" b="1" dirty="0" smtClean="0">
                <a:solidFill>
                  <a:schemeClr val="tx1"/>
                </a:solidFill>
                <a:latin typeface="+mn-ea"/>
              </a:rPr>
              <a:t>o </a:t>
            </a:r>
            <a:r>
              <a:rPr lang="en-US" sz="11500" b="1" dirty="0">
                <a:solidFill>
                  <a:schemeClr val="tx1"/>
                </a:solidFill>
                <a:latin typeface="+mn-ea"/>
              </a:rPr>
              <a:t>be bitter </a:t>
            </a:r>
          </a:p>
        </p:txBody>
      </p:sp>
    </p:spTree>
    <p:extLst>
      <p:ext uri="{BB962C8B-B14F-4D97-AF65-F5344CB8AC3E}">
        <p14:creationId xmlns:p14="http://schemas.microsoft.com/office/powerpoint/2010/main" val="214716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501686"/>
            <a:ext cx="12191998" cy="480346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EA5ED7-5101-9446-A73A-20D7AEBF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726FD6E-EAF4-3940-911D-A28784C09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12103B-15D7-BF44-975F-A8D9238DEC04}"/>
              </a:ext>
            </a:extLst>
          </p:cNvPr>
          <p:cNvSpPr/>
          <p:nvPr/>
        </p:nvSpPr>
        <p:spPr>
          <a:xfrm>
            <a:off x="1416842" y="1117832"/>
            <a:ext cx="9358311" cy="4727082"/>
          </a:xfrm>
          <a:prstGeom prst="rect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/>
                </a:solidFill>
                <a:latin typeface="+mn-ea"/>
              </a:rPr>
              <a:t>싱겁다</a:t>
            </a:r>
            <a:endParaRPr lang="en-US" altLang="ko-KR" sz="115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sz="11500" b="1" dirty="0" smtClean="0">
                <a:solidFill>
                  <a:schemeClr val="tx1"/>
                </a:solidFill>
                <a:latin typeface="+mn-ea"/>
              </a:rPr>
              <a:t>to </a:t>
            </a:r>
            <a:r>
              <a:rPr lang="en-US" sz="11500" b="1" dirty="0">
                <a:solidFill>
                  <a:schemeClr val="tx1"/>
                </a:solidFill>
                <a:latin typeface="+mn-ea"/>
              </a:rPr>
              <a:t>be bland   </a:t>
            </a:r>
          </a:p>
        </p:txBody>
      </p:sp>
    </p:spTree>
    <p:extLst>
      <p:ext uri="{BB962C8B-B14F-4D97-AF65-F5344CB8AC3E}">
        <p14:creationId xmlns:p14="http://schemas.microsoft.com/office/powerpoint/2010/main" val="166870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9FB7CCF-7EFF-CE47-82D2-093182E3B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70" y="1537517"/>
            <a:ext cx="5345918" cy="441269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3219B4F5-3ED7-B549-9AF9-141F89DD95FA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달다</a:t>
            </a:r>
            <a:endParaRPr lang="en-US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05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BDA43E2-055F-C948-AB95-CA5676AF7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464" y="1227946"/>
            <a:ext cx="4261104" cy="503183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1E7DC1BA-0A9F-ED4F-90A7-393401B6A8F7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짜다</a:t>
            </a:r>
            <a:endParaRPr lang="en-US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23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6507ADE-D93D-824E-9D3D-302E68B6B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26" y="1227946"/>
            <a:ext cx="4886011" cy="503183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8C84A4F1-7D08-2F4F-82C4-466D022CDF51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짜다</a:t>
            </a:r>
            <a:endParaRPr lang="en-US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2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52603A-BB09-0348-ABA0-608E41ABE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182712"/>
            <a:ext cx="6096002" cy="507707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DA0CE8E2-9146-974B-92C6-34E1A70A31C4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짜다</a:t>
            </a:r>
            <a:endParaRPr lang="en-US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0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0FCD5DD-70BD-D741-BB60-28852619F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27946"/>
            <a:ext cx="6096002" cy="503183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908C6C03-7379-EC43-9029-C576B36C2512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맵다</a:t>
            </a:r>
            <a:endParaRPr lang="en-US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F26F0D9-0580-084C-AA3F-3EA608971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518" y="1227946"/>
            <a:ext cx="3827018" cy="503183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4773BDCA-6AD2-ED42-A39A-B08A60A67907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시다</a:t>
            </a:r>
            <a:endParaRPr lang="en-US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3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1339DEE-88E6-A44E-9D61-6E8E2787F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046" y="1227946"/>
            <a:ext cx="3935730" cy="503183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="" xmlns:a16="http://schemas.microsoft.com/office/drawing/2014/main" id="{843E0B27-4C5C-BE43-845C-CAABA4A5A054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짜다</a:t>
            </a:r>
            <a:endParaRPr lang="en-US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29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994F9D0-EEE8-B74C-B418-534CB818E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5744"/>
            <a:ext cx="6291072" cy="503183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DBF468BE-909D-424A-9C91-47DD91BACB6B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시다</a:t>
            </a:r>
            <a:endParaRPr lang="en-US" sz="138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60193AB-A018-0842-8AB2-67A1F845CA16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4933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899728-16FC-7847-868C-4D65E720881B}"/>
              </a:ext>
            </a:extLst>
          </p:cNvPr>
          <p:cNvSpPr txBox="1"/>
          <p:nvPr/>
        </p:nvSpPr>
        <p:spPr>
          <a:xfrm>
            <a:off x="246019" y="693322"/>
            <a:ext cx="1204856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 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모두 와서 간식 먹어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오늘 간식은 뭐예요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아빠가 떡볶이를 만들었어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먹어 봐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아주 맛있어요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하나도 </a:t>
            </a:r>
            <a:r>
              <a:rPr lang="en-US" altLang="ko-KR" sz="2600" b="1" dirty="0" smtClean="0">
                <a:latin typeface="+mn-ea"/>
              </a:rPr>
              <a:t>_____________________</a:t>
            </a:r>
          </a:p>
          <a:p>
            <a:pPr marL="860425">
              <a:lnSpc>
                <a:spcPct val="200000"/>
              </a:lnSpc>
            </a:pPr>
            <a:r>
              <a:rPr lang="ko-KR" altLang="en-US" sz="2600" b="1" dirty="0" smtClean="0">
                <a:latin typeface="+mn-ea"/>
              </a:rPr>
              <a:t>가게에서 </a:t>
            </a:r>
            <a:r>
              <a:rPr lang="ko-KR" altLang="en-US" sz="2600" b="1" dirty="0">
                <a:latin typeface="+mn-ea"/>
              </a:rPr>
              <a:t>파는 것 같아요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떡볶이 만드는 거 어려워요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아니 쉬워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재료도 떡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어묵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고추장만 있으면 돼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그럼 아빠가 자주 해 주세요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진짜 맛있어요</a:t>
            </a:r>
            <a:r>
              <a:rPr lang="en-US" altLang="ko-KR" sz="2600" b="1" dirty="0">
                <a:latin typeface="+mn-ea"/>
              </a:rPr>
              <a:t>.</a:t>
            </a:r>
          </a:p>
        </p:txBody>
      </p:sp>
      <p:pic>
        <p:nvPicPr>
          <p:cNvPr id="5" name="Online Media 4" descr="Track 001">
            <a:hlinkClick r:id="" action="ppaction://media"/>
            <a:extLst>
              <a:ext uri="{FF2B5EF4-FFF2-40B4-BE49-F238E27FC236}">
                <a16:creationId xmlns="" xmlns:a16="http://schemas.microsoft.com/office/drawing/2014/main" id="{68269EBC-859C-8242-8B9C-04DCDDB1B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2875" y="163739"/>
            <a:ext cx="2008091" cy="20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5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95DF16E-EB75-5B45-9BAF-32F1D69C8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27946"/>
            <a:ext cx="6309359" cy="503183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B946C6DD-60C6-F346-89B2-D1C81077355F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쓰다</a:t>
            </a:r>
            <a:endParaRPr lang="en-US" sz="138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A9795D1-EE76-D742-ADD5-4AF9E29883E6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041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B946C6DD-60C6-F346-89B2-D1C81077355F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맵다</a:t>
            </a:r>
            <a:endParaRPr lang="en-US" sz="138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A9795D1-EE76-D742-ADD5-4AF9E29883E6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BB33A20-63BD-8E40-AFDA-8380562DB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227946"/>
            <a:ext cx="6327650" cy="49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7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B946C6DD-60C6-F346-89B2-D1C81077355F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달다</a:t>
            </a:r>
            <a:endParaRPr lang="en-US" sz="138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A9795D1-EE76-D742-ADD5-4AF9E29883E6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BA42DD6-9A01-724C-99ED-064373896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227946"/>
            <a:ext cx="6327650" cy="503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68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B946C6DD-60C6-F346-89B2-D1C81077355F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달다</a:t>
            </a:r>
            <a:endParaRPr lang="en-US" sz="138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A9795D1-EE76-D742-ADD5-4AF9E29883E6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EFAEA48-A274-404A-A3BC-6AFE0661F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9" y="1227946"/>
            <a:ext cx="6459548" cy="502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8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B946C6DD-60C6-F346-89B2-D1C81077355F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쓰다</a:t>
            </a:r>
            <a:endParaRPr lang="en-US" sz="138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A9795D1-EE76-D742-ADD5-4AF9E29883E6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D8EF9A4-0768-544F-83B0-2B0C6CE40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" y="1572768"/>
            <a:ext cx="6358867" cy="43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5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B946C6DD-60C6-F346-89B2-D1C81077355F}"/>
              </a:ext>
            </a:extLst>
          </p:cNvPr>
          <p:cNvSpPr/>
          <p:nvPr/>
        </p:nvSpPr>
        <p:spPr>
          <a:xfrm>
            <a:off x="6507758" y="1354616"/>
            <a:ext cx="5224269" cy="4868790"/>
          </a:xfrm>
          <a:prstGeom prst="ellipse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solidFill>
                  <a:schemeClr val="tx1"/>
                </a:solidFill>
              </a:rPr>
              <a:t>맵다</a:t>
            </a:r>
            <a:endParaRPr lang="en-US" sz="138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A9795D1-EE76-D742-ADD5-4AF9E29883E6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그림을 보고 맛이 어떤지 </a:t>
            </a:r>
            <a:r>
              <a:rPr lang="ko-KR" altLang="en-US" sz="4800" b="1" dirty="0" smtClean="0">
                <a:latin typeface="+mn-ea"/>
              </a:rPr>
              <a:t>말해 보세요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DB0D9D8-86FE-A842-A25D-49AA5A757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" y="1604841"/>
            <a:ext cx="6070606" cy="427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7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spc="600" dirty="0" smtClean="0">
                <a:latin typeface="+mn-ea"/>
              </a:rPr>
              <a:t>같아요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472301" y="1536120"/>
            <a:ext cx="8497843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4163"/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우리 집 </a:t>
            </a:r>
            <a:r>
              <a:rPr lang="ko-KR" altLang="en-US" sz="2800" b="1" dirty="0" smtClean="0">
                <a:solidFill>
                  <a:schemeClr val="tx1"/>
                </a:solidFill>
                <a:latin typeface="+mn-ea"/>
              </a:rPr>
              <a:t>고양이예요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어때요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284163"/>
            <a:endParaRPr lang="en-US" altLang="ko-KR" sz="2800" b="1" dirty="0">
              <a:solidFill>
                <a:schemeClr val="tx1"/>
              </a:solidFill>
              <a:latin typeface="+mn-ea"/>
            </a:endParaRPr>
          </a:p>
          <a:p>
            <a:pPr marL="284163"/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이게 </a:t>
            </a:r>
            <a:r>
              <a:rPr lang="ko-KR" altLang="en-US" sz="2800" b="1" dirty="0" smtClean="0">
                <a:solidFill>
                  <a:schemeClr val="tx1"/>
                </a:solidFill>
                <a:latin typeface="+mn-ea"/>
              </a:rPr>
              <a:t>고양이예요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?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꼭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치타 같아요</a:t>
            </a:r>
            <a:r>
              <a:rPr lang="en-US" altLang="ko-KR" sz="2800" b="1" u="sng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5FFB638-FE6C-3541-B00D-96F8F96AE4D5}"/>
              </a:ext>
            </a:extLst>
          </p:cNvPr>
          <p:cNvSpPr/>
          <p:nvPr/>
        </p:nvSpPr>
        <p:spPr>
          <a:xfrm>
            <a:off x="3472301" y="3897951"/>
            <a:ext cx="8489711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4163"/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마이클은 키가 정말 크네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800" b="1" u="sng" dirty="0">
                <a:solidFill>
                  <a:srgbClr val="0070C0"/>
                </a:solidFill>
                <a:latin typeface="+mn-ea"/>
              </a:rPr>
              <a:t>농구 선수 같아</a:t>
            </a:r>
            <a:r>
              <a:rPr lang="en-US" altLang="ko-KR" sz="2800" b="1" u="sng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39862B2-2657-D743-A893-51F7786E8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9" y="1536120"/>
            <a:ext cx="3303938" cy="22222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5F558D1-67DE-6C4C-A1CC-F13832149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03" y="3975398"/>
            <a:ext cx="2777009" cy="221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6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8" y="637973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0449E84-D4E1-8C4F-8095-90D120EB9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0"/>
            <a:ext cx="12191998" cy="62200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4FFD98-9D07-EB48-8AC9-DDF1680BE7C8}"/>
              </a:ext>
            </a:extLst>
          </p:cNvPr>
          <p:cNvSpPr txBox="1"/>
          <p:nvPr/>
        </p:nvSpPr>
        <p:spPr>
          <a:xfrm>
            <a:off x="6325981" y="890324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축구 선수 같아요</a:t>
            </a:r>
            <a:endParaRPr lang="en-US" sz="3600" b="1" dirty="0">
              <a:solidFill>
                <a:srgbClr val="1F55B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1DD4A9D-EB7E-8A42-82D0-994D708EDA1C}"/>
              </a:ext>
            </a:extLst>
          </p:cNvPr>
          <p:cNvSpPr txBox="1"/>
          <p:nvPr/>
        </p:nvSpPr>
        <p:spPr>
          <a:xfrm>
            <a:off x="6325981" y="3210597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수학 선생님 같아요</a:t>
            </a:r>
            <a:endParaRPr lang="en-US" sz="3600" b="1" dirty="0">
              <a:solidFill>
                <a:srgbClr val="1F55B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C4B0107-AA53-5B4C-9F7C-0C330060D823}"/>
              </a:ext>
            </a:extLst>
          </p:cNvPr>
          <p:cNvSpPr txBox="1"/>
          <p:nvPr/>
        </p:nvSpPr>
        <p:spPr>
          <a:xfrm>
            <a:off x="6325981" y="5464839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가수 같아요</a:t>
            </a:r>
            <a:endParaRPr lang="en-US" sz="36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42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ko-KR" altLang="en-US" sz="6600" b="1" spc="600" dirty="0" smtClean="0">
                <a:latin typeface="+mn-ea"/>
              </a:rPr>
              <a:t>네요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472301" y="1509040"/>
            <a:ext cx="8497843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9863"/>
            <a:r>
              <a:rPr lang="en-US" altLang="ko-KR" sz="3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000" b="1" dirty="0">
                <a:solidFill>
                  <a:schemeClr val="tx1"/>
                </a:solidFill>
                <a:latin typeface="+mn-ea"/>
              </a:rPr>
              <a:t>이 운동화 어때요</a:t>
            </a:r>
            <a:r>
              <a:rPr lang="en-US" altLang="ko-KR" sz="3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169863"/>
            <a:endParaRPr lang="en-US" altLang="ko-KR" sz="3000" b="1" dirty="0">
              <a:solidFill>
                <a:schemeClr val="tx1"/>
              </a:solidFill>
              <a:latin typeface="+mn-ea"/>
            </a:endParaRPr>
          </a:p>
          <a:p>
            <a:pPr marL="169863"/>
            <a:r>
              <a:rPr lang="en-US" altLang="ko-KR" sz="30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000" b="1" dirty="0">
                <a:solidFill>
                  <a:schemeClr val="tx1"/>
                </a:solidFill>
                <a:latin typeface="+mn-ea"/>
              </a:rPr>
              <a:t>예쁘고 </a:t>
            </a:r>
            <a:r>
              <a:rPr lang="ko-KR" altLang="en-US" sz="3000" b="1" u="sng" dirty="0">
                <a:solidFill>
                  <a:srgbClr val="0070C0"/>
                </a:solidFill>
                <a:latin typeface="+mn-ea"/>
              </a:rPr>
              <a:t>편하네요 </a:t>
            </a:r>
            <a:r>
              <a:rPr lang="en-US" altLang="ko-KR" sz="3000" b="1" u="sng" dirty="0" smtClean="0">
                <a:solidFill>
                  <a:srgbClr val="0070C0"/>
                </a:solidFill>
                <a:latin typeface="+mn-ea"/>
              </a:rPr>
              <a:t>(←</a:t>
            </a:r>
            <a:r>
              <a:rPr lang="ko-KR" altLang="en-US" sz="3000" b="1" u="sng" dirty="0" smtClean="0">
                <a:solidFill>
                  <a:srgbClr val="0070C0"/>
                </a:solidFill>
                <a:latin typeface="+mn-ea"/>
              </a:rPr>
              <a:t>편하다</a:t>
            </a:r>
            <a:r>
              <a:rPr lang="en-US" altLang="ko-KR" sz="3000" b="1" u="sng" dirty="0">
                <a:solidFill>
                  <a:srgbClr val="0070C0"/>
                </a:solidFill>
                <a:latin typeface="+mn-ea"/>
              </a:rPr>
              <a:t>)</a:t>
            </a:r>
            <a:endParaRPr lang="en-US" sz="3000" b="1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5FFB638-FE6C-3541-B00D-96F8F96AE4D5}"/>
              </a:ext>
            </a:extLst>
          </p:cNvPr>
          <p:cNvSpPr/>
          <p:nvPr/>
        </p:nvSpPr>
        <p:spPr>
          <a:xfrm>
            <a:off x="3472301" y="3897951"/>
            <a:ext cx="8489711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9863"/>
            <a:r>
              <a:rPr lang="ko-KR" altLang="en-US" sz="3000" b="1" dirty="0">
                <a:solidFill>
                  <a:schemeClr val="tx1"/>
                </a:solidFill>
                <a:latin typeface="+mn-ea"/>
              </a:rPr>
              <a:t>김치가 좀 </a:t>
            </a:r>
            <a:r>
              <a:rPr lang="ko-KR" altLang="en-US" sz="3000" b="1" u="sng" dirty="0">
                <a:solidFill>
                  <a:srgbClr val="0070C0"/>
                </a:solidFill>
                <a:latin typeface="+mn-ea"/>
              </a:rPr>
              <a:t>맵네요</a:t>
            </a:r>
            <a:r>
              <a:rPr lang="en-US" altLang="ko-KR" sz="3000" b="1" u="sng" dirty="0">
                <a:solidFill>
                  <a:srgbClr val="0070C0"/>
                </a:solidFill>
                <a:latin typeface="+mn-ea"/>
              </a:rPr>
              <a:t>(</a:t>
            </a:r>
            <a:r>
              <a:rPr lang="en-US" altLang="ko-KR" sz="3000" b="1" u="sng" dirty="0" smtClean="0">
                <a:solidFill>
                  <a:srgbClr val="0070C0"/>
                </a:solidFill>
                <a:latin typeface="+mn-ea"/>
              </a:rPr>
              <a:t>←</a:t>
            </a:r>
            <a:r>
              <a:rPr lang="ko-KR" altLang="en-US" sz="3000" b="1" u="sng" dirty="0" smtClean="0">
                <a:solidFill>
                  <a:srgbClr val="0070C0"/>
                </a:solidFill>
                <a:latin typeface="+mn-ea"/>
              </a:rPr>
              <a:t>맵다</a:t>
            </a:r>
            <a:r>
              <a:rPr lang="en-US" altLang="ko-KR" sz="3000" b="1" u="sng" dirty="0">
                <a:solidFill>
                  <a:srgbClr val="0070C0"/>
                </a:solidFill>
                <a:latin typeface="+mn-ea"/>
              </a:rPr>
              <a:t>)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B36939A-34A8-D945-BD29-A0EAF133D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0" y="1536120"/>
            <a:ext cx="3309818" cy="2214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E6AC7DC-732C-EE49-8ACD-002DAEB90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53" y="3935006"/>
            <a:ext cx="3174815" cy="228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3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8" y="408511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E14DECD-1284-334B-B75D-4D97A87F9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36551"/>
            <a:ext cx="12192000" cy="62597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6100500-9B5B-624B-BEBA-DFF291E6377A}"/>
              </a:ext>
            </a:extLst>
          </p:cNvPr>
          <p:cNvSpPr txBox="1"/>
          <p:nvPr/>
        </p:nvSpPr>
        <p:spPr>
          <a:xfrm>
            <a:off x="7624976" y="552027"/>
            <a:ext cx="4107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아주 넓네요</a:t>
            </a:r>
            <a:endParaRPr lang="en-US" sz="36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438F063-396E-204F-AF18-E32936B302BD}"/>
              </a:ext>
            </a:extLst>
          </p:cNvPr>
          <p:cNvSpPr txBox="1"/>
          <p:nvPr/>
        </p:nvSpPr>
        <p:spPr>
          <a:xfrm>
            <a:off x="6261410" y="2759065"/>
            <a:ext cx="4107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아주 쓰네요</a:t>
            </a:r>
            <a:endParaRPr lang="en-US" sz="36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1CD7C5E-AAD9-1B4D-9808-4E7A143AB5E5}"/>
              </a:ext>
            </a:extLst>
          </p:cNvPr>
          <p:cNvSpPr txBox="1"/>
          <p:nvPr/>
        </p:nvSpPr>
        <p:spPr>
          <a:xfrm>
            <a:off x="6630501" y="4905138"/>
            <a:ext cx="4107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</a:rPr>
              <a:t>아주 싱겁네요</a:t>
            </a:r>
            <a:endParaRPr lang="en-US" sz="36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28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E899728-16FC-7847-868C-4D65E720881B}"/>
              </a:ext>
            </a:extLst>
          </p:cNvPr>
          <p:cNvSpPr txBox="1"/>
          <p:nvPr/>
        </p:nvSpPr>
        <p:spPr>
          <a:xfrm>
            <a:off x="285226" y="693322"/>
            <a:ext cx="1204856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 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모두 와서 간식 먹어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오늘 간식은 뭐예요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아빠가 떡볶이를 만들었어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먹어 봐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아주 맛있어요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하나도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맵지 않네요</a:t>
            </a:r>
            <a:r>
              <a:rPr lang="en-US" altLang="ko-KR" sz="2600" b="1" u="sng" dirty="0">
                <a:solidFill>
                  <a:srgbClr val="1F55B2"/>
                </a:solidFill>
                <a:latin typeface="+mn-ea"/>
              </a:rPr>
              <a:t>.</a:t>
            </a:r>
          </a:p>
          <a:p>
            <a:pPr marL="860425"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가게에서 파는 것 같아요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떡볶이 만드는 거 어려워요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아니 쉬워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재료도 떡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어묵</a:t>
            </a:r>
            <a:r>
              <a:rPr lang="en-US" altLang="ko-KR" sz="2600" b="1" dirty="0">
                <a:latin typeface="+mn-ea"/>
              </a:rPr>
              <a:t>,</a:t>
            </a:r>
            <a:r>
              <a:rPr lang="ko-KR" altLang="en-US" sz="2600" b="1" dirty="0">
                <a:latin typeface="+mn-ea"/>
              </a:rPr>
              <a:t> 고추장만 있으면 돼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민수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그럼 아빠가 자주 해 주세요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진짜 맛있어요</a:t>
            </a:r>
            <a:r>
              <a:rPr lang="en-US" altLang="ko-KR" sz="2600" b="1" dirty="0">
                <a:latin typeface="+mn-ea"/>
              </a:rPr>
              <a:t>.</a:t>
            </a:r>
          </a:p>
        </p:txBody>
      </p:sp>
      <p:pic>
        <p:nvPicPr>
          <p:cNvPr id="5" name="Online Media 4" descr="Track 001">
            <a:hlinkClick r:id="" action="ppaction://media"/>
            <a:extLst>
              <a:ext uri="{FF2B5EF4-FFF2-40B4-BE49-F238E27FC236}">
                <a16:creationId xmlns="" xmlns:a16="http://schemas.microsoft.com/office/drawing/2014/main" id="{68269EBC-859C-8242-8B9C-04DCDDB1B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2875" y="163739"/>
            <a:ext cx="2008091" cy="20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6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05388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25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F1DFD96-6A62-F544-A0B5-A66750C78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053886"/>
            <a:ext cx="12192001" cy="520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6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0738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25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988943-A51C-B44F-BB10-4923F047B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7" y="1007390"/>
            <a:ext cx="12182069" cy="5252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D03C04F-E5D0-9140-80B5-577DD0BC7C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083" b="3266"/>
          <a:stretch/>
        </p:blipFill>
        <p:spPr>
          <a:xfrm>
            <a:off x="-1" y="2386739"/>
            <a:ext cx="12192001" cy="37505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F69FA92D-95AC-3147-BFBB-288AFDD7FD7F}"/>
              </a:ext>
            </a:extLst>
          </p:cNvPr>
          <p:cNvCxnSpPr/>
          <p:nvPr/>
        </p:nvCxnSpPr>
        <p:spPr>
          <a:xfrm>
            <a:off x="278970" y="4060556"/>
            <a:ext cx="3440623" cy="0"/>
          </a:xfrm>
          <a:prstGeom prst="line">
            <a:avLst/>
          </a:prstGeom>
          <a:ln w="76200">
            <a:solidFill>
              <a:srgbClr val="1F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690880" y="1838477"/>
            <a:ext cx="508000" cy="548262"/>
          </a:xfrm>
          <a:prstGeom prst="ellipse">
            <a:avLst/>
          </a:prstGeom>
          <a:noFill/>
          <a:ln w="57150">
            <a:solidFill>
              <a:srgbClr val="1F55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957128" y="1821548"/>
            <a:ext cx="508000" cy="548262"/>
          </a:xfrm>
          <a:prstGeom prst="ellipse">
            <a:avLst/>
          </a:prstGeom>
          <a:noFill/>
          <a:ln w="57150">
            <a:solidFill>
              <a:srgbClr val="1F55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0877934" y="1831713"/>
            <a:ext cx="508000" cy="548262"/>
          </a:xfrm>
          <a:prstGeom prst="ellipse">
            <a:avLst/>
          </a:prstGeom>
          <a:noFill/>
          <a:ln w="57150">
            <a:solidFill>
              <a:srgbClr val="1F55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2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BD75070-27F9-5244-8995-AAE79747CB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359"/>
          <a:stretch/>
        </p:blipFill>
        <p:spPr>
          <a:xfrm>
            <a:off x="49661" y="60458"/>
            <a:ext cx="12182069" cy="2992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FB90431-D1FD-5041-869E-048BBBB97D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083" b="3266"/>
          <a:stretch/>
        </p:blipFill>
        <p:spPr>
          <a:xfrm>
            <a:off x="19864" y="2881150"/>
            <a:ext cx="12192001" cy="337863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03F812C3-45F9-604E-943E-BD75BED0B722}"/>
              </a:ext>
            </a:extLst>
          </p:cNvPr>
          <p:cNvCxnSpPr>
            <a:cxnSpLocks/>
          </p:cNvCxnSpPr>
          <p:nvPr/>
        </p:nvCxnSpPr>
        <p:spPr>
          <a:xfrm>
            <a:off x="7253207" y="4819972"/>
            <a:ext cx="2417735" cy="0"/>
          </a:xfrm>
          <a:prstGeom prst="line">
            <a:avLst/>
          </a:prstGeom>
          <a:ln w="76200">
            <a:solidFill>
              <a:srgbClr val="1F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8686F40-0488-6946-BCB0-0084C9397535}"/>
              </a:ext>
            </a:extLst>
          </p:cNvPr>
          <p:cNvCxnSpPr>
            <a:cxnSpLocks/>
          </p:cNvCxnSpPr>
          <p:nvPr/>
        </p:nvCxnSpPr>
        <p:spPr>
          <a:xfrm>
            <a:off x="5718874" y="5346915"/>
            <a:ext cx="6013154" cy="0"/>
          </a:xfrm>
          <a:prstGeom prst="line">
            <a:avLst/>
          </a:prstGeom>
          <a:ln w="76200">
            <a:solidFill>
              <a:srgbClr val="1F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FA3E4E7A-7EBA-A040-9AEC-C5F694CB2A7A}"/>
              </a:ext>
            </a:extLst>
          </p:cNvPr>
          <p:cNvCxnSpPr>
            <a:cxnSpLocks/>
          </p:cNvCxnSpPr>
          <p:nvPr/>
        </p:nvCxnSpPr>
        <p:spPr>
          <a:xfrm>
            <a:off x="1518834" y="5780868"/>
            <a:ext cx="3890074" cy="0"/>
          </a:xfrm>
          <a:prstGeom prst="line">
            <a:avLst/>
          </a:prstGeom>
          <a:ln w="76200">
            <a:solidFill>
              <a:srgbClr val="1F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E8CC301-2E37-144C-B407-392230A49ED4}"/>
              </a:ext>
            </a:extLst>
          </p:cNvPr>
          <p:cNvCxnSpPr>
            <a:cxnSpLocks/>
          </p:cNvCxnSpPr>
          <p:nvPr/>
        </p:nvCxnSpPr>
        <p:spPr>
          <a:xfrm>
            <a:off x="9975740" y="4819972"/>
            <a:ext cx="1756288" cy="0"/>
          </a:xfrm>
          <a:prstGeom prst="line">
            <a:avLst/>
          </a:prstGeom>
          <a:ln w="76200">
            <a:solidFill>
              <a:srgbClr val="1F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C4FC1D6-F582-6945-B302-FA12A0F2843A}"/>
              </a:ext>
            </a:extLst>
          </p:cNvPr>
          <p:cNvSpPr txBox="1"/>
          <p:nvPr/>
        </p:nvSpPr>
        <p:spPr>
          <a:xfrm>
            <a:off x="1247613" y="598216"/>
            <a:ext cx="759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1F55B2"/>
                </a:solidFill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4D2D40C-8E25-E54D-93F2-49F5D5645C6E}"/>
              </a:ext>
            </a:extLst>
          </p:cNvPr>
          <p:cNvSpPr txBox="1"/>
          <p:nvPr/>
        </p:nvSpPr>
        <p:spPr>
          <a:xfrm>
            <a:off x="3328260" y="629564"/>
            <a:ext cx="759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1F55B2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C139195-CD3F-AF4B-B2BA-CF57DD557EEE}"/>
              </a:ext>
            </a:extLst>
          </p:cNvPr>
          <p:cNvSpPr txBox="1"/>
          <p:nvPr/>
        </p:nvSpPr>
        <p:spPr>
          <a:xfrm>
            <a:off x="5381278" y="680087"/>
            <a:ext cx="759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1F55B2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0713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2E0CB21-4186-3741-AB36-90B04C6B99BF}"/>
              </a:ext>
            </a:extLst>
          </p:cNvPr>
          <p:cNvSpPr/>
          <p:nvPr/>
        </p:nvSpPr>
        <p:spPr>
          <a:xfrm>
            <a:off x="2714790" y="2569090"/>
            <a:ext cx="713176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6600" b="1" dirty="0">
                <a:latin typeface="+mn-ea"/>
                <a:hlinkClick r:id="rId2"/>
              </a:rPr>
              <a:t>떡볶이 만드는 법 </a:t>
            </a:r>
            <a:endParaRPr lang="en-US" altLang="ko-KR" sz="6600" b="1" dirty="0">
              <a:latin typeface="+mn-ea"/>
              <a:hlinkClick r:id="rId2"/>
            </a:endParaRPr>
          </a:p>
          <a:p>
            <a:r>
              <a:rPr lang="en-US" sz="6600" b="1" dirty="0">
                <a:latin typeface="+mn-ea"/>
                <a:hlinkClick r:id="rId2"/>
              </a:rPr>
              <a:t>Youtube </a:t>
            </a:r>
            <a:r>
              <a:rPr lang="ko-KR" altLang="en-US" sz="6600" b="1" dirty="0">
                <a:latin typeface="+mn-ea"/>
                <a:hlinkClick r:id="rId2"/>
              </a:rPr>
              <a:t>바로가기</a:t>
            </a:r>
            <a:endParaRPr lang="en-US" sz="6600" b="1" dirty="0"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BB3E5B2-E602-8A4D-9AD0-B3B1D5072337}"/>
              </a:ext>
            </a:extLst>
          </p:cNvPr>
          <p:cNvSpPr/>
          <p:nvPr/>
        </p:nvSpPr>
        <p:spPr>
          <a:xfrm>
            <a:off x="-1" y="1"/>
            <a:ext cx="12191998" cy="177704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떡볶이는 어떻게 </a:t>
            </a:r>
            <a:r>
              <a:rPr lang="ko-KR" altLang="en-US" sz="6000" b="1" dirty="0" smtClean="0">
                <a:latin typeface="+mn-ea"/>
              </a:rPr>
              <a:t>만들어질까요</a:t>
            </a:r>
            <a:r>
              <a:rPr lang="en-US" altLang="ko-KR" sz="6000" b="1" dirty="0">
                <a:latin typeface="+mn-ea"/>
              </a:rPr>
              <a:t>?</a:t>
            </a:r>
            <a:endParaRPr lang="en-US" sz="6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101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떡볶이 만드는 법을 잘 보았나요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B944EDFA-414C-E043-86E2-33E3E1B62DAB}"/>
              </a:ext>
            </a:extLst>
          </p:cNvPr>
          <p:cNvSpPr/>
          <p:nvPr/>
        </p:nvSpPr>
        <p:spPr>
          <a:xfrm>
            <a:off x="385064" y="1370833"/>
            <a:ext cx="11272058" cy="1775323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5400" b="1" dirty="0">
                <a:solidFill>
                  <a:srgbClr val="1F55B2"/>
                </a:solidFill>
                <a:latin typeface="+mn-ea"/>
              </a:rPr>
              <a:t>떡볶이 만드는 순서를 </a:t>
            </a:r>
            <a:r>
              <a:rPr lang="ko-KR" altLang="en-US" sz="5400" b="1" dirty="0" smtClean="0">
                <a:solidFill>
                  <a:srgbClr val="1F55B2"/>
                </a:solidFill>
                <a:latin typeface="+mn-ea"/>
              </a:rPr>
              <a:t>써 볼까요</a:t>
            </a:r>
            <a:r>
              <a:rPr lang="en-US" altLang="ko-KR" sz="5400" b="1" dirty="0">
                <a:solidFill>
                  <a:srgbClr val="1F55B2"/>
                </a:solidFill>
                <a:latin typeface="+mn-ea"/>
              </a:rPr>
              <a:t>?</a:t>
            </a:r>
          </a:p>
          <a:p>
            <a:pPr algn="ctr"/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내가 기억하는 만큼만 </a:t>
            </a:r>
            <a:r>
              <a:rPr lang="ko-KR" altLang="en-US" sz="3600" b="1" dirty="0" smtClean="0">
                <a:solidFill>
                  <a:srgbClr val="1F55B2"/>
                </a:solidFill>
                <a:latin typeface="+mn-ea"/>
              </a:rPr>
              <a:t>써 보세요</a:t>
            </a:r>
            <a:endParaRPr lang="en-US" altLang="ko-KR" sz="36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441DE404-50C8-7D4E-BCBE-10715C870B45}"/>
              </a:ext>
            </a:extLst>
          </p:cNvPr>
          <p:cNvSpPr/>
          <p:nvPr/>
        </p:nvSpPr>
        <p:spPr>
          <a:xfrm>
            <a:off x="385061" y="3380676"/>
            <a:ext cx="11272057" cy="518679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rgbClr val="1F55B2"/>
                </a:solidFill>
                <a:latin typeface="+mn-ea"/>
              </a:rPr>
              <a:t>1.</a:t>
            </a:r>
            <a:r>
              <a:rPr lang="ko-KR" altLang="en-US" sz="28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28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37A9D807-2792-F340-BF18-A86474202061}"/>
              </a:ext>
            </a:extLst>
          </p:cNvPr>
          <p:cNvSpPr/>
          <p:nvPr/>
        </p:nvSpPr>
        <p:spPr>
          <a:xfrm>
            <a:off x="385060" y="4082232"/>
            <a:ext cx="11272057" cy="518679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rgbClr val="1F55B2"/>
                </a:solidFill>
                <a:latin typeface="+mn-ea"/>
              </a:rPr>
              <a:t>2.</a:t>
            </a:r>
            <a:r>
              <a:rPr lang="ko-KR" altLang="en-US" sz="28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28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="" xmlns:a16="http://schemas.microsoft.com/office/drawing/2014/main" id="{69320DCB-8856-B346-96D0-C98DA3A43A0B}"/>
              </a:ext>
            </a:extLst>
          </p:cNvPr>
          <p:cNvSpPr/>
          <p:nvPr/>
        </p:nvSpPr>
        <p:spPr>
          <a:xfrm>
            <a:off x="385059" y="4735286"/>
            <a:ext cx="11272057" cy="518679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rgbClr val="1F55B2"/>
                </a:solidFill>
                <a:latin typeface="+mn-ea"/>
              </a:rPr>
              <a:t>3.</a:t>
            </a:r>
            <a:r>
              <a:rPr lang="ko-KR" altLang="en-US" sz="28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2800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="" xmlns:a16="http://schemas.microsoft.com/office/drawing/2014/main" id="{8F59F4CD-79B1-7144-9414-EEBCDAF6496C}"/>
              </a:ext>
            </a:extLst>
          </p:cNvPr>
          <p:cNvSpPr/>
          <p:nvPr/>
        </p:nvSpPr>
        <p:spPr>
          <a:xfrm>
            <a:off x="385058" y="5424885"/>
            <a:ext cx="11272057" cy="518679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rgbClr val="1F55B2"/>
                </a:solidFill>
                <a:latin typeface="+mn-ea"/>
              </a:rPr>
              <a:t>4.</a:t>
            </a:r>
            <a:r>
              <a:rPr lang="ko-KR" altLang="en-US" sz="2800" b="1" dirty="0">
                <a:solidFill>
                  <a:srgbClr val="1F55B2"/>
                </a:solidFill>
                <a:latin typeface="+mn-ea"/>
              </a:rPr>
              <a:t> </a:t>
            </a:r>
            <a:endParaRPr lang="en-US" sz="28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1619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좋아하는 음식을 </a:t>
            </a:r>
            <a:r>
              <a:rPr lang="ko-KR" altLang="en-US" sz="4400" b="1" dirty="0" smtClean="0">
                <a:latin typeface="+mn-ea"/>
              </a:rPr>
              <a:t>소개해 봐요</a:t>
            </a:r>
            <a:r>
              <a:rPr lang="en-US" altLang="ko-KR" sz="4400" b="1" dirty="0" smtClean="0">
                <a:latin typeface="+mn-ea"/>
              </a:rPr>
              <a:t>! (</a:t>
            </a:r>
            <a:r>
              <a:rPr lang="ko-KR" altLang="en-US" sz="4400" b="1" dirty="0">
                <a:latin typeface="+mn-ea"/>
              </a:rPr>
              <a:t>색칠할 것 준비</a:t>
            </a:r>
            <a:r>
              <a:rPr lang="en-US" altLang="ko-KR" sz="4400" b="1" dirty="0">
                <a:latin typeface="+mn-ea"/>
              </a:rPr>
              <a:t>)</a:t>
            </a:r>
            <a:r>
              <a:rPr lang="ko-KR" altLang="en-US" sz="4400" b="1" dirty="0">
                <a:latin typeface="+mn-ea"/>
              </a:rPr>
              <a:t> 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A712D70-2717-8246-8661-F360AA59F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28" y="1227945"/>
            <a:ext cx="11582400" cy="2932583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76211833-DE6A-1741-AE5C-A7A4364F8D7F}"/>
              </a:ext>
            </a:extLst>
          </p:cNvPr>
          <p:cNvSpPr/>
          <p:nvPr/>
        </p:nvSpPr>
        <p:spPr>
          <a:xfrm>
            <a:off x="4324403" y="4256242"/>
            <a:ext cx="7717966" cy="1907826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1.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메뉴 이름</a:t>
            </a:r>
            <a:endParaRPr lang="en-US" altLang="ko-KR" sz="2000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2.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재료 </a:t>
            </a:r>
            <a:endParaRPr lang="en-US" altLang="ko-KR" sz="2000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3.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요리 순서</a:t>
            </a:r>
            <a:endParaRPr lang="en-US" altLang="ko-KR" sz="2000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4.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맛이 어떤가요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?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(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짜다</a:t>
            </a:r>
            <a:r>
              <a:rPr lang="en-US" altLang="ko-KR" b="1" dirty="0" smtClean="0">
                <a:solidFill>
                  <a:srgbClr val="1F55B2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1F55B2"/>
                </a:solidFill>
                <a:latin typeface="+mn-ea"/>
              </a:rPr>
              <a:t>싱겁다</a:t>
            </a:r>
            <a:r>
              <a:rPr lang="en-US" altLang="ko-KR" b="1" dirty="0" smtClean="0">
                <a:solidFill>
                  <a:srgbClr val="1F55B2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1F55B2"/>
                </a:solidFill>
                <a:latin typeface="+mn-ea"/>
              </a:rPr>
              <a:t>맵다</a:t>
            </a:r>
            <a:r>
              <a:rPr lang="en-US" altLang="ko-KR" b="1" dirty="0" smtClean="0">
                <a:solidFill>
                  <a:srgbClr val="1F55B2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1F55B2"/>
                </a:solidFill>
                <a:latin typeface="+mn-ea"/>
              </a:rPr>
              <a:t>달다</a:t>
            </a:r>
            <a:r>
              <a:rPr lang="en-US" altLang="ko-KR" b="1" dirty="0" smtClean="0">
                <a:solidFill>
                  <a:srgbClr val="1F55B2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1F55B2"/>
                </a:solidFill>
                <a:latin typeface="+mn-ea"/>
              </a:rPr>
              <a:t>쓰다</a:t>
            </a:r>
            <a:r>
              <a:rPr lang="en-US" altLang="ko-KR" b="1" dirty="0" smtClean="0">
                <a:solidFill>
                  <a:srgbClr val="1F55B2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1F55B2"/>
                </a:solidFill>
                <a:latin typeface="+mn-ea"/>
              </a:rPr>
              <a:t>시다</a:t>
            </a:r>
            <a:r>
              <a:rPr lang="en-US" altLang="ko-KR" b="1" dirty="0" smtClean="0">
                <a:solidFill>
                  <a:srgbClr val="1F55B2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1F55B2"/>
                </a:solidFill>
                <a:latin typeface="+mn-ea"/>
              </a:rPr>
              <a:t>느끼하다 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등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)</a:t>
            </a:r>
          </a:p>
          <a:p>
            <a:pPr algn="ctr"/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5AF6F817-57C0-AB46-B169-C49311E3683B}"/>
              </a:ext>
            </a:extLst>
          </p:cNvPr>
          <p:cNvSpPr/>
          <p:nvPr/>
        </p:nvSpPr>
        <p:spPr>
          <a:xfrm>
            <a:off x="379612" y="4256242"/>
            <a:ext cx="3634450" cy="1921790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음식 그림 그리기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41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63D5B3A-77DA-2D49-883D-3043A5A33A67}"/>
              </a:ext>
            </a:extLst>
          </p:cNvPr>
          <p:cNvSpPr/>
          <p:nvPr/>
        </p:nvSpPr>
        <p:spPr>
          <a:xfrm>
            <a:off x="-1" y="0"/>
            <a:ext cx="12191998" cy="164282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좋아하는 음식을 다 </a:t>
            </a:r>
            <a:r>
              <a:rPr lang="ko-KR" altLang="en-US" sz="4000" b="1" dirty="0" err="1">
                <a:latin typeface="+mn-ea"/>
              </a:rPr>
              <a:t>그렸나요</a:t>
            </a:r>
            <a:r>
              <a:rPr lang="en-US" altLang="ko-KR" sz="4000" b="1" dirty="0">
                <a:latin typeface="+mn-ea"/>
              </a:rPr>
              <a:t>?</a:t>
            </a:r>
            <a:r>
              <a:rPr lang="ko-KR" altLang="en-US" sz="4000" b="1" dirty="0">
                <a:latin typeface="+mn-ea"/>
              </a:rPr>
              <a:t> </a:t>
            </a:r>
            <a:endParaRPr lang="en-US" altLang="ko-KR" sz="4000" b="1" dirty="0">
              <a:latin typeface="+mn-ea"/>
            </a:endParaRPr>
          </a:p>
          <a:p>
            <a:pPr algn="ctr"/>
            <a:r>
              <a:rPr lang="ko-KR" altLang="en-US" sz="4000" b="1" dirty="0">
                <a:latin typeface="+mn-ea"/>
              </a:rPr>
              <a:t>한 명씩 돌아가면서 좋아하는 음식을 소개해 봅시다</a:t>
            </a:r>
            <a:r>
              <a:rPr lang="en-US" altLang="ko-KR" sz="4000" b="1" dirty="0">
                <a:latin typeface="+mn-ea"/>
              </a:rPr>
              <a:t>!</a:t>
            </a:r>
            <a:endParaRPr lang="en-US" sz="4000" b="1" dirty="0">
              <a:latin typeface="+mn-ea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5C0C4D71-48FB-2645-8AEE-71FA8DB947A0}"/>
              </a:ext>
            </a:extLst>
          </p:cNvPr>
          <p:cNvSpPr/>
          <p:nvPr/>
        </p:nvSpPr>
        <p:spPr>
          <a:xfrm>
            <a:off x="4122925" y="1782305"/>
            <a:ext cx="7717966" cy="4477477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메뉴 이름 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: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 </a:t>
            </a:r>
            <a:endParaRPr lang="en-US" altLang="ko-KR" sz="20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제가 좋아하는 음식은 </a:t>
            </a:r>
            <a:r>
              <a:rPr lang="ko-KR" altLang="en-US" sz="2000" b="1" dirty="0" smtClean="0">
                <a:solidFill>
                  <a:srgbClr val="1F55B2"/>
                </a:solidFill>
                <a:latin typeface="+mn-ea"/>
              </a:rPr>
              <a:t>김치찌개입니다</a:t>
            </a:r>
            <a:r>
              <a:rPr lang="en-US" altLang="ko-KR" sz="2000" b="1" dirty="0" smtClean="0">
                <a:solidFill>
                  <a:srgbClr val="1F55B2"/>
                </a:solidFill>
                <a:latin typeface="+mn-ea"/>
              </a:rPr>
              <a:t>.</a:t>
            </a:r>
            <a:endParaRPr lang="en-US" altLang="ko-KR" sz="2000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2.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 재료 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: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 </a:t>
            </a:r>
            <a:endParaRPr lang="en-US" altLang="ko-KR" sz="20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김치찌개 재료는 김치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야채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물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설탕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ko-KR" altLang="en-US" sz="2000" b="1" dirty="0" smtClean="0">
                <a:solidFill>
                  <a:srgbClr val="1F55B2"/>
                </a:solidFill>
                <a:latin typeface="+mn-ea"/>
              </a:rPr>
              <a:t>고춧가루입니다</a:t>
            </a:r>
            <a:r>
              <a:rPr lang="en-US" altLang="ko-KR" sz="2000" b="1" dirty="0" smtClean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000" b="1" dirty="0" smtClean="0">
                <a:solidFill>
                  <a:srgbClr val="1F55B2"/>
                </a:solidFill>
                <a:latin typeface="+mn-ea"/>
              </a:rPr>
              <a:t> </a:t>
            </a:r>
            <a:endParaRPr lang="en-US" altLang="ko-KR" sz="2000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3.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 요리 순서 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: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 </a:t>
            </a:r>
            <a:endParaRPr lang="en-US" altLang="ko-KR" sz="20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먼저 물을 끓이고 김치와 야채 그리고 설탕 고춧가루를 넣습니다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 </a:t>
            </a:r>
            <a:endParaRPr lang="en-US" altLang="ko-KR" sz="2000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4.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 맛이 어떤가요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?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 </a:t>
            </a:r>
            <a:endParaRPr lang="en-US" altLang="ko-KR" sz="20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1F55B2"/>
                </a:solidFill>
                <a:latin typeface="+mn-ea"/>
              </a:rPr>
              <a:t>김치찌개 맛은 맵습니다</a:t>
            </a:r>
            <a:r>
              <a:rPr lang="en-US" altLang="ko-KR" sz="2000" b="1" dirty="0">
                <a:solidFill>
                  <a:srgbClr val="1F55B2"/>
                </a:solidFill>
                <a:latin typeface="+mn-ea"/>
              </a:rPr>
              <a:t>.</a:t>
            </a:r>
            <a:endParaRPr lang="en-US" altLang="ko-KR" b="1" dirty="0">
              <a:solidFill>
                <a:srgbClr val="1F55B2"/>
              </a:solidFill>
              <a:latin typeface="+mn-ea"/>
            </a:endParaRPr>
          </a:p>
          <a:p>
            <a:pPr algn="ctr"/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AF6AB6D2-9D8F-0541-B047-2EC0B502551F}"/>
              </a:ext>
            </a:extLst>
          </p:cNvPr>
          <p:cNvSpPr/>
          <p:nvPr/>
        </p:nvSpPr>
        <p:spPr>
          <a:xfrm>
            <a:off x="178134" y="2659917"/>
            <a:ext cx="3634450" cy="3018900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음식 그림 그리기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936B7F3-7A96-F34D-A296-19D668F72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24" b="11209"/>
          <a:stretch/>
        </p:blipFill>
        <p:spPr>
          <a:xfrm>
            <a:off x="543590" y="2972778"/>
            <a:ext cx="2903538" cy="237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6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857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287309" y="1964787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2</a:t>
            </a:r>
          </a:p>
        </p:txBody>
      </p:sp>
    </p:spTree>
    <p:extLst>
      <p:ext uri="{BB962C8B-B14F-4D97-AF65-F5344CB8AC3E}">
        <p14:creationId xmlns:p14="http://schemas.microsoft.com/office/powerpoint/2010/main" val="368838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1670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latin typeface="+mn-ea"/>
              </a:rPr>
              <a:t>1.</a:t>
            </a:r>
            <a:r>
              <a:rPr lang="ko-KR" altLang="en-US" sz="4000" b="1" dirty="0">
                <a:latin typeface="+mn-ea"/>
              </a:rPr>
              <a:t> 다음 그림을 보고 빈칸에 맛을 쓰세요</a:t>
            </a:r>
            <a:endParaRPr lang="en-US" sz="40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2CBC3DC-B3FB-B748-8DAD-70157E913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716707"/>
            <a:ext cx="4999842" cy="55430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31CB80C-0656-0E40-B6CA-D26F363F5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9839" y="708912"/>
            <a:ext cx="7024381" cy="4386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826E89E-F7D3-994C-A7DE-7BB57E59B7BA}"/>
              </a:ext>
            </a:extLst>
          </p:cNvPr>
          <p:cNvSpPr txBox="1"/>
          <p:nvPr/>
        </p:nvSpPr>
        <p:spPr>
          <a:xfrm>
            <a:off x="8939111" y="742467"/>
            <a:ext cx="3052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달아요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47F607-E924-D546-B2AF-0ACFBBA2A498}"/>
              </a:ext>
            </a:extLst>
          </p:cNvPr>
          <p:cNvSpPr txBox="1"/>
          <p:nvPr/>
        </p:nvSpPr>
        <p:spPr>
          <a:xfrm>
            <a:off x="6650525" y="1627929"/>
            <a:ext cx="3052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시어요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4799F2A-4AE4-5742-B3E9-B37A93E3D3D5}"/>
              </a:ext>
            </a:extLst>
          </p:cNvPr>
          <p:cNvSpPr txBox="1"/>
          <p:nvPr/>
        </p:nvSpPr>
        <p:spPr>
          <a:xfrm>
            <a:off x="8102578" y="2572618"/>
            <a:ext cx="3052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매워요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7AEB1D3-A25B-E44D-8194-761CBAE1F010}"/>
              </a:ext>
            </a:extLst>
          </p:cNvPr>
          <p:cNvSpPr txBox="1"/>
          <p:nvPr/>
        </p:nvSpPr>
        <p:spPr>
          <a:xfrm>
            <a:off x="6650525" y="3451153"/>
            <a:ext cx="3052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써요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9607DD-7339-F543-9F3C-9A8EF11A40BE}"/>
              </a:ext>
            </a:extLst>
          </p:cNvPr>
          <p:cNvSpPr txBox="1"/>
          <p:nvPr/>
        </p:nvSpPr>
        <p:spPr>
          <a:xfrm>
            <a:off x="6650525" y="4402769"/>
            <a:ext cx="3052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짜요</a:t>
            </a:r>
            <a:endParaRPr lang="en-US" sz="2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23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150A5B9-23EB-0147-A37A-3562439B9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407472" cy="6259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2F4093-DFA3-AE44-91B7-2B3AFFE7340F}"/>
              </a:ext>
            </a:extLst>
          </p:cNvPr>
          <p:cNvSpPr txBox="1"/>
          <p:nvPr/>
        </p:nvSpPr>
        <p:spPr>
          <a:xfrm>
            <a:off x="1952788" y="2905779"/>
            <a:ext cx="4324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동생은 가수 같아요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4631EDA-2164-7A45-A739-D2B58436C1CD}"/>
              </a:ext>
            </a:extLst>
          </p:cNvPr>
          <p:cNvSpPr txBox="1"/>
          <p:nvPr/>
        </p:nvSpPr>
        <p:spPr>
          <a:xfrm>
            <a:off x="1952788" y="4321170"/>
            <a:ext cx="4324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오빠는 농구 선수 같아요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2FFD73-6FB4-BC40-BE1A-98F646D93088}"/>
              </a:ext>
            </a:extLst>
          </p:cNvPr>
          <p:cNvSpPr txBox="1"/>
          <p:nvPr/>
        </p:nvSpPr>
        <p:spPr>
          <a:xfrm>
            <a:off x="1952788" y="5635668"/>
            <a:ext cx="6602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우리 할아버지는 호랑이 같아요</a:t>
            </a:r>
            <a:endParaRPr lang="en-US" sz="2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4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떡볶이 맛은 어떤 것 같아요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3759D13-0338-8545-B273-2066818A92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92"/>
          <a:stretch/>
        </p:blipFill>
        <p:spPr>
          <a:xfrm>
            <a:off x="1638300" y="1227946"/>
            <a:ext cx="8915400" cy="503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3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094F249-A548-B343-AF39-1782523AB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791" y="81809"/>
            <a:ext cx="9025911" cy="19607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B6A85A2-30D0-034C-BF15-3E0AED04A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750" y="2265330"/>
            <a:ext cx="8359951" cy="39796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E291DA8-67BE-9F4D-9C33-CD4A7D0F7789}"/>
              </a:ext>
            </a:extLst>
          </p:cNvPr>
          <p:cNvSpPr txBox="1"/>
          <p:nvPr/>
        </p:nvSpPr>
        <p:spPr>
          <a:xfrm>
            <a:off x="5955474" y="2985566"/>
            <a:ext cx="432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피아니스트 같아요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6515CAC-129A-D546-B481-9DE12B5E615C}"/>
              </a:ext>
            </a:extLst>
          </p:cNvPr>
          <p:cNvSpPr txBox="1"/>
          <p:nvPr/>
        </p:nvSpPr>
        <p:spPr>
          <a:xfrm>
            <a:off x="5978552" y="4345837"/>
            <a:ext cx="432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선생님 같아요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362E6C-CA88-E140-A82F-D4D0786A806E}"/>
              </a:ext>
            </a:extLst>
          </p:cNvPr>
          <p:cNvSpPr txBox="1"/>
          <p:nvPr/>
        </p:nvSpPr>
        <p:spPr>
          <a:xfrm>
            <a:off x="5961774" y="5660136"/>
            <a:ext cx="432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1F55B2"/>
                </a:solidFill>
              </a:rPr>
              <a:t>한국 사람 </a:t>
            </a:r>
            <a:r>
              <a:rPr lang="ko-KR" altLang="en-US" sz="2400" b="1" dirty="0">
                <a:solidFill>
                  <a:srgbClr val="1F55B2"/>
                </a:solidFill>
              </a:rPr>
              <a:t>같아요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80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2225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그림을 보고 보기와 같이 써 보세요</a:t>
            </a:r>
            <a:endParaRPr lang="en-US" sz="40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0569285-41E5-8F45-8595-DBFB26325F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92" t="28261"/>
          <a:stretch/>
        </p:blipFill>
        <p:spPr>
          <a:xfrm>
            <a:off x="1565329" y="722252"/>
            <a:ext cx="8927023" cy="18575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EA5CD3A-77F2-5548-BF49-5F5F05799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64082"/>
            <a:ext cx="11732028" cy="3695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D1D9EE5-E680-3F4D-92E9-0AAECD411D6B}"/>
              </a:ext>
            </a:extLst>
          </p:cNvPr>
          <p:cNvSpPr txBox="1"/>
          <p:nvPr/>
        </p:nvSpPr>
        <p:spPr>
          <a:xfrm>
            <a:off x="1069383" y="3060076"/>
            <a:ext cx="681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피에로가 아이들에게 풍선을 주네요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53050DF-C544-B540-B75B-8249F9229EEB}"/>
              </a:ext>
            </a:extLst>
          </p:cNvPr>
          <p:cNvSpPr txBox="1"/>
          <p:nvPr/>
        </p:nvSpPr>
        <p:spPr>
          <a:xfrm>
            <a:off x="1069382" y="4362053"/>
            <a:ext cx="681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여자 아이가 울고 있네요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141A6F5-AB33-4B4A-A008-EAC7789843FA}"/>
              </a:ext>
            </a:extLst>
          </p:cNvPr>
          <p:cNvSpPr txBox="1"/>
          <p:nvPr/>
        </p:nvSpPr>
        <p:spPr>
          <a:xfrm>
            <a:off x="1069382" y="5625180"/>
            <a:ext cx="8307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아이들이 </a:t>
            </a:r>
            <a:r>
              <a:rPr lang="ko-KR" altLang="en-US" sz="2800" b="1" dirty="0" err="1">
                <a:solidFill>
                  <a:srgbClr val="1F55B2"/>
                </a:solidFill>
              </a:rPr>
              <a:t>미키마우스</a:t>
            </a:r>
            <a:r>
              <a:rPr lang="ko-KR" altLang="en-US" sz="2800" b="1" dirty="0">
                <a:solidFill>
                  <a:srgbClr val="1F55B2"/>
                </a:solidFill>
              </a:rPr>
              <a:t> 옆에서 사진을 찍네요</a:t>
            </a:r>
            <a:endParaRPr lang="en-US" sz="2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4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7A7B2E2-B996-2440-8B1C-E84CE12D4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05" y="0"/>
            <a:ext cx="8353585" cy="16893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14B79BC-0F81-984D-B1F8-F3E663A07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105" y="1689315"/>
            <a:ext cx="11127783" cy="45704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C125A8F-CF87-984D-907D-79F65FA1F9E5}"/>
              </a:ext>
            </a:extLst>
          </p:cNvPr>
          <p:cNvSpPr txBox="1"/>
          <p:nvPr/>
        </p:nvSpPr>
        <p:spPr>
          <a:xfrm>
            <a:off x="5486400" y="2471851"/>
            <a:ext cx="681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아주 넓고 깨끗하네요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3604E76-0E3E-D34E-B112-57464AFD0DD5}"/>
              </a:ext>
            </a:extLst>
          </p:cNvPr>
          <p:cNvSpPr txBox="1"/>
          <p:nvPr/>
        </p:nvSpPr>
        <p:spPr>
          <a:xfrm>
            <a:off x="5486400" y="4104206"/>
            <a:ext cx="681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정말 맵네요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7F1BF40-D861-7C44-9FB6-F22B10431525}"/>
              </a:ext>
            </a:extLst>
          </p:cNvPr>
          <p:cNvSpPr txBox="1"/>
          <p:nvPr/>
        </p:nvSpPr>
        <p:spPr>
          <a:xfrm>
            <a:off x="5486400" y="5736561"/>
            <a:ext cx="6819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정말 귀엽네요</a:t>
            </a:r>
            <a:endParaRPr lang="en-US" sz="2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4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31046" y="980903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61157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ea typeface="Nanum Gothic" panose="020D0604000000000000" pitchFamily="34" charset="-127"/>
              </a:rPr>
              <a:t>References</a:t>
            </a:r>
            <a:r>
              <a:rPr lang="en-US" sz="4800" dirty="0">
                <a:latin typeface="Nanum Gothic" panose="020D0604000000000000" pitchFamily="34" charset="-127"/>
                <a:ea typeface="Nanum Gothic" panose="020D0604000000000000" pitchFamily="34" charset="-127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F957C9D-2ED7-4E4A-AB78-D795DB56182A}"/>
              </a:ext>
            </a:extLst>
          </p:cNvPr>
          <p:cNvSpPr/>
          <p:nvPr/>
        </p:nvSpPr>
        <p:spPr>
          <a:xfrm>
            <a:off x="459969" y="1209787"/>
            <a:ext cx="11272058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https://homemade-cooking.info/410</a:t>
            </a: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http://www.wellplus.co.kr/catalog/brochure/lemon</a:t>
            </a: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https://sndherb.com/product/%EC%B2%98%EB%B0%A9%EC%A0%84-%ED%95%9C%EC%95%BD-2/</a:t>
            </a: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http://weekly.chosun.com/client/news/viw.asp?ctcd=C09&amp;nNewsNumb=002487100022</a:t>
            </a: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https://korea77.tistory.com/entry/%EC%82%AC%ED%83%95%EC%82%AC%ED%83%95%EC%9D%98-%EC%A2%85%EB%A5%98%EC%82%AC%ED%83%95%EC%9D%98-%ED%9A%A8%EB%8A%A5%ED%99%94%EC%9D%B4%ED%8A%B8%EB%8D%B0%EC%9D%B4</a:t>
            </a: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https://ko.wikipedia.org/wiki/%EC%B4%88%EC%BD%9C%EB%A6%BF</a:t>
            </a: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http://kormedi.com/1284950/%EB%85%BC%EB%9E%80-%EB%A7%8E%EC%9D%80-%EC%BB%A4%ED%94%BC-%EC%96%B4%EB%96%BB%EA%B2%8C-%EB%A7%88%EC%8B%A4%EA%B9%8C-%EC%9D%98%EC%99%B8%EC%9D%98-%ED%9A%A8%EB%8A%A5%EB%93%A4/</a:t>
            </a: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https://www.kimchimuseum.com/amp/kimchi-lab/kimchi-materials/sorting/5965</a:t>
            </a:r>
            <a:endParaRPr lang="en-US" sz="1600" b="1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r>
              <a:rPr lang="en-US" sz="1600" dirty="0">
                <a:solidFill>
                  <a:srgbClr val="1F55B2"/>
                </a:solidFill>
                <a:latin typeface="+mn-ea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https://www.10000recipe.com/recipe/6875776</a:t>
            </a: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dirty="0">
                <a:solidFill>
                  <a:srgbClr val="1F55B2"/>
                </a:solidFill>
                <a:latin typeface="+mn-ea"/>
              </a:rPr>
              <a:t>재외동포를 위한 한국어 </a:t>
            </a:r>
            <a:r>
              <a:rPr lang="en-US" altLang="ko-KR" sz="1600" dirty="0" smtClean="0">
                <a:solidFill>
                  <a:srgbClr val="1F55B2"/>
                </a:solidFill>
                <a:latin typeface="+mn-ea"/>
              </a:rPr>
              <a:t>3-1 (</a:t>
            </a:r>
            <a:r>
              <a:rPr lang="ko-KR" altLang="en-US" sz="1600" dirty="0">
                <a:solidFill>
                  <a:srgbClr val="1F55B2"/>
                </a:solidFill>
                <a:latin typeface="+mn-ea"/>
              </a:rPr>
              <a:t>영어권</a:t>
            </a:r>
            <a:r>
              <a:rPr lang="en-US" altLang="ko-KR" sz="1600" dirty="0">
                <a:solidFill>
                  <a:srgbClr val="1F55B2"/>
                </a:solidFill>
                <a:latin typeface="+mn-ea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dirty="0">
                <a:solidFill>
                  <a:srgbClr val="1F55B2"/>
                </a:solidFill>
                <a:latin typeface="+mn-ea"/>
              </a:rPr>
              <a:t>재외동포를 위한 한국어 </a:t>
            </a:r>
            <a:r>
              <a:rPr lang="en-US" altLang="ko-KR" sz="1600" dirty="0" smtClean="0">
                <a:solidFill>
                  <a:srgbClr val="1F55B2"/>
                </a:solidFill>
                <a:latin typeface="+mn-ea"/>
              </a:rPr>
              <a:t>3-1 (</a:t>
            </a:r>
            <a:r>
              <a:rPr lang="ko-KR" altLang="en-US" sz="1600" dirty="0">
                <a:solidFill>
                  <a:srgbClr val="1F55B2"/>
                </a:solidFill>
                <a:latin typeface="+mn-ea"/>
              </a:rPr>
              <a:t>영어권</a:t>
            </a:r>
            <a:r>
              <a:rPr lang="en-US" altLang="ko-KR" sz="1600" dirty="0">
                <a:solidFill>
                  <a:srgbClr val="1F55B2"/>
                </a:solidFill>
                <a:latin typeface="+mn-ea"/>
              </a:rPr>
              <a:t>)</a:t>
            </a:r>
            <a:r>
              <a:rPr lang="ko-KR" altLang="en-US" sz="1600" dirty="0">
                <a:solidFill>
                  <a:srgbClr val="1F55B2"/>
                </a:solidFill>
                <a:latin typeface="+mn-ea"/>
              </a:rPr>
              <a:t> 범용</a:t>
            </a:r>
            <a:endParaRPr lang="en-US" altLang="ko-KR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endParaRPr lang="en-US" sz="1600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FontTx/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4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떡볶이는 무슨 맛이에요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2CCB326-157B-2F4A-BFAE-159108C69CD1}"/>
              </a:ext>
            </a:extLst>
          </p:cNvPr>
          <p:cNvSpPr/>
          <p:nvPr/>
        </p:nvSpPr>
        <p:spPr>
          <a:xfrm>
            <a:off x="1549830" y="3068835"/>
            <a:ext cx="9544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6000" b="1" dirty="0">
                <a:latin typeface="+mn-ea"/>
                <a:hlinkClick r:id="rId4"/>
              </a:rPr>
              <a:t>맛 표현 </a:t>
            </a:r>
            <a:r>
              <a:rPr lang="en-US" altLang="ko-KR" sz="6000" b="1" dirty="0">
                <a:latin typeface="+mn-ea"/>
                <a:hlinkClick r:id="rId4"/>
              </a:rPr>
              <a:t>Youtube </a:t>
            </a:r>
            <a:r>
              <a:rPr lang="ko-KR" altLang="en-US" sz="6000" b="1" dirty="0">
                <a:latin typeface="+mn-ea"/>
                <a:hlinkClick r:id="rId4"/>
              </a:rPr>
              <a:t>바로가기</a:t>
            </a:r>
            <a:endParaRPr lang="en-US" sz="6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320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501686"/>
            <a:ext cx="12191998" cy="480346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EA5ED7-5101-9446-A73A-20D7AEBF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726FD6E-EAF4-3940-911D-A28784C09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A089313-982F-414A-B4AD-1ED31C03E59C}"/>
              </a:ext>
            </a:extLst>
          </p:cNvPr>
          <p:cNvSpPr/>
          <p:nvPr/>
        </p:nvSpPr>
        <p:spPr>
          <a:xfrm>
            <a:off x="1328738" y="1171576"/>
            <a:ext cx="9358311" cy="4727082"/>
          </a:xfrm>
          <a:prstGeom prst="rect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/>
                </a:solidFill>
                <a:latin typeface="+mn-ea"/>
              </a:rPr>
              <a:t>달다</a:t>
            </a:r>
            <a:endParaRPr lang="en-US" altLang="ko-KR" sz="115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sz="11500" b="1" dirty="0">
                <a:solidFill>
                  <a:schemeClr val="tx1"/>
                </a:solidFill>
                <a:latin typeface="+mn-ea"/>
              </a:rPr>
              <a:t>t</a:t>
            </a:r>
            <a:r>
              <a:rPr lang="en-US" sz="11500" b="1" dirty="0" smtClean="0">
                <a:solidFill>
                  <a:schemeClr val="tx1"/>
                </a:solidFill>
                <a:latin typeface="+mn-ea"/>
              </a:rPr>
              <a:t>o </a:t>
            </a:r>
            <a:r>
              <a:rPr lang="en-US" sz="11500" b="1" dirty="0">
                <a:solidFill>
                  <a:schemeClr val="tx1"/>
                </a:solidFill>
                <a:latin typeface="+mn-ea"/>
              </a:rPr>
              <a:t>be sweet </a:t>
            </a:r>
          </a:p>
        </p:txBody>
      </p:sp>
    </p:spTree>
    <p:extLst>
      <p:ext uri="{BB962C8B-B14F-4D97-AF65-F5344CB8AC3E}">
        <p14:creationId xmlns:p14="http://schemas.microsoft.com/office/powerpoint/2010/main" val="149894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501686"/>
            <a:ext cx="12191998" cy="480346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EA5ED7-5101-9446-A73A-20D7AEBF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726FD6E-EAF4-3940-911D-A28784C09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E3A06CC-E24C-754F-ACEB-1681E46C3131}"/>
              </a:ext>
            </a:extLst>
          </p:cNvPr>
          <p:cNvSpPr/>
          <p:nvPr/>
        </p:nvSpPr>
        <p:spPr>
          <a:xfrm>
            <a:off x="1328738" y="1171576"/>
            <a:ext cx="9358311" cy="4727082"/>
          </a:xfrm>
          <a:prstGeom prst="rect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/>
                </a:solidFill>
                <a:latin typeface="+mn-ea"/>
              </a:rPr>
              <a:t>짜다 </a:t>
            </a:r>
            <a:endParaRPr lang="en-US" altLang="ko-KR" sz="115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sz="11500" b="1" dirty="0">
                <a:solidFill>
                  <a:schemeClr val="tx1"/>
                </a:solidFill>
                <a:latin typeface="+mn-ea"/>
              </a:rPr>
              <a:t>t</a:t>
            </a:r>
            <a:r>
              <a:rPr lang="en-US" sz="11500" b="1" dirty="0" smtClean="0">
                <a:solidFill>
                  <a:schemeClr val="tx1"/>
                </a:solidFill>
                <a:latin typeface="+mn-ea"/>
              </a:rPr>
              <a:t>o </a:t>
            </a:r>
            <a:r>
              <a:rPr lang="en-US" sz="11500" b="1" dirty="0">
                <a:solidFill>
                  <a:schemeClr val="tx1"/>
                </a:solidFill>
                <a:latin typeface="+mn-ea"/>
              </a:rPr>
              <a:t>be salty</a:t>
            </a:r>
          </a:p>
        </p:txBody>
      </p:sp>
    </p:spTree>
    <p:extLst>
      <p:ext uri="{BB962C8B-B14F-4D97-AF65-F5344CB8AC3E}">
        <p14:creationId xmlns:p14="http://schemas.microsoft.com/office/powerpoint/2010/main" val="29086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501686"/>
            <a:ext cx="12191998" cy="480346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EA5ED7-5101-9446-A73A-20D7AEBF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726FD6E-EAF4-3940-911D-A28784C09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BF318AA-3F05-8A47-AB6A-01B986B1D6D6}"/>
              </a:ext>
            </a:extLst>
          </p:cNvPr>
          <p:cNvSpPr/>
          <p:nvPr/>
        </p:nvSpPr>
        <p:spPr>
          <a:xfrm>
            <a:off x="1328738" y="1171576"/>
            <a:ext cx="9358311" cy="4727082"/>
          </a:xfrm>
          <a:prstGeom prst="rect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/>
                </a:solidFill>
                <a:latin typeface="+mn-ea"/>
              </a:rPr>
              <a:t>맵다</a:t>
            </a:r>
            <a:endParaRPr lang="en-US" altLang="ko-KR" sz="115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sz="11500" b="1" dirty="0">
                <a:solidFill>
                  <a:schemeClr val="tx1"/>
                </a:solidFill>
                <a:latin typeface="+mn-ea"/>
              </a:rPr>
              <a:t>t</a:t>
            </a:r>
            <a:r>
              <a:rPr lang="en-US" sz="11500" b="1" dirty="0" smtClean="0">
                <a:solidFill>
                  <a:schemeClr val="tx1"/>
                </a:solidFill>
                <a:latin typeface="+mn-ea"/>
              </a:rPr>
              <a:t>o </a:t>
            </a:r>
            <a:r>
              <a:rPr lang="en-US" sz="11500" b="1" dirty="0">
                <a:solidFill>
                  <a:schemeClr val="tx1"/>
                </a:solidFill>
                <a:latin typeface="+mn-ea"/>
              </a:rPr>
              <a:t>be spicy</a:t>
            </a:r>
          </a:p>
        </p:txBody>
      </p:sp>
    </p:spTree>
    <p:extLst>
      <p:ext uri="{BB962C8B-B14F-4D97-AF65-F5344CB8AC3E}">
        <p14:creationId xmlns:p14="http://schemas.microsoft.com/office/powerpoint/2010/main" val="28189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501686"/>
            <a:ext cx="12191998" cy="480346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EA5ED7-5101-9446-A73A-20D7AEBF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726FD6E-EAF4-3940-911D-A28784C09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8B0DE9-81B3-344F-BC81-DA2500583694}"/>
              </a:ext>
            </a:extLst>
          </p:cNvPr>
          <p:cNvSpPr/>
          <p:nvPr/>
        </p:nvSpPr>
        <p:spPr>
          <a:xfrm>
            <a:off x="1328738" y="1171576"/>
            <a:ext cx="9358311" cy="4727082"/>
          </a:xfrm>
          <a:prstGeom prst="rect">
            <a:avLst/>
          </a:prstGeom>
          <a:solidFill>
            <a:srgbClr val="9EC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/>
                </a:solidFill>
                <a:latin typeface="+mn-ea"/>
              </a:rPr>
              <a:t>시다</a:t>
            </a:r>
            <a:endParaRPr lang="en-US" altLang="ko-KR" sz="115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sz="11500" b="1" dirty="0">
                <a:solidFill>
                  <a:schemeClr val="tx1"/>
                </a:solidFill>
                <a:latin typeface="+mn-ea"/>
              </a:rPr>
              <a:t>t</a:t>
            </a:r>
            <a:r>
              <a:rPr lang="en-US" sz="11500" b="1" dirty="0" smtClean="0">
                <a:solidFill>
                  <a:schemeClr val="tx1"/>
                </a:solidFill>
                <a:latin typeface="+mn-ea"/>
              </a:rPr>
              <a:t>o </a:t>
            </a:r>
            <a:r>
              <a:rPr lang="en-US" sz="11500" b="1" dirty="0">
                <a:solidFill>
                  <a:schemeClr val="tx1"/>
                </a:solidFill>
                <a:latin typeface="+mn-ea"/>
              </a:rPr>
              <a:t>be sour </a:t>
            </a:r>
          </a:p>
        </p:txBody>
      </p:sp>
    </p:spTree>
    <p:extLst>
      <p:ext uri="{BB962C8B-B14F-4D97-AF65-F5344CB8AC3E}">
        <p14:creationId xmlns:p14="http://schemas.microsoft.com/office/powerpoint/2010/main" val="63164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5789</TotalTime>
  <Words>1048</Words>
  <Application>Microsoft Office PowerPoint</Application>
  <PresentationFormat>Widescreen</PresentationFormat>
  <Paragraphs>233</Paragraphs>
  <Slides>43</Slides>
  <Notes>42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맑은 고딕</vt:lpstr>
      <vt:lpstr>Nanum Gothic</vt:lpstr>
      <vt:lpstr>Arial</vt:lpstr>
      <vt:lpstr>Calibri</vt:lpstr>
      <vt:lpstr>Calibri Light</vt:lpstr>
      <vt:lpstr>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38</cp:revision>
  <dcterms:created xsi:type="dcterms:W3CDTF">2020-06-16T20:18:56Z</dcterms:created>
  <dcterms:modified xsi:type="dcterms:W3CDTF">2020-07-06T02:46:08Z</dcterms:modified>
</cp:coreProperties>
</file>